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4"/>
  </p:handoutMasterIdLst>
  <p:sldIdLst>
    <p:sldId id="256" r:id="rId2"/>
    <p:sldId id="277" r:id="rId3"/>
    <p:sldId id="278" r:id="rId4"/>
    <p:sldId id="257" r:id="rId5"/>
    <p:sldId id="258" r:id="rId6"/>
    <p:sldId id="259" r:id="rId7"/>
    <p:sldId id="263" r:id="rId8"/>
    <p:sldId id="260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4F415-473E-4411-91B3-BAB78CDF5F7F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D6261-3B34-452A-8003-02F07CED2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60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3F4507-2040-46D5-862A-1C33F62C63D8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FC418F-F21A-48FF-83DD-A09DD63B8C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Economic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dollar si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57200"/>
            <a:ext cx="2266950" cy="2019300"/>
          </a:xfrm>
          <a:prstGeom prst="rect">
            <a:avLst/>
          </a:prstGeom>
        </p:spPr>
      </p:pic>
      <p:pic>
        <p:nvPicPr>
          <p:cNvPr id="5" name="Picture 4" descr="tra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657600"/>
            <a:ext cx="2286000" cy="1419225"/>
          </a:xfrm>
          <a:prstGeom prst="rect">
            <a:avLst/>
          </a:prstGeom>
        </p:spPr>
      </p:pic>
      <p:pic>
        <p:nvPicPr>
          <p:cNvPr id="6" name="Picture 5" descr="sell - bu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53340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/>
          <a:lstStyle/>
          <a:p>
            <a:r>
              <a:rPr lang="en-US" b="1" u="sng" dirty="0" smtClean="0"/>
              <a:t>TARIFF</a:t>
            </a:r>
            <a:r>
              <a:rPr lang="en-US" dirty="0" smtClean="0"/>
              <a:t> – a </a:t>
            </a:r>
            <a:r>
              <a:rPr lang="en-US" b="1" dirty="0" smtClean="0"/>
              <a:t>tax</a:t>
            </a:r>
            <a:r>
              <a:rPr lang="en-US" dirty="0" smtClean="0"/>
              <a:t> on imports (goods shipped into a country)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Trade Barriers</a:t>
            </a:r>
            <a:endParaRPr lang="en-US" dirty="0"/>
          </a:p>
        </p:txBody>
      </p:sp>
      <p:pic>
        <p:nvPicPr>
          <p:cNvPr id="4" name="Picture 3" descr="tariff - how it wor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362200"/>
            <a:ext cx="5486400" cy="3524250"/>
          </a:xfrm>
          <a:prstGeom prst="rect">
            <a:avLst/>
          </a:prstGeom>
        </p:spPr>
      </p:pic>
      <p:pic>
        <p:nvPicPr>
          <p:cNvPr id="5" name="Picture 4" descr="tariff - ta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286000"/>
            <a:ext cx="2143125" cy="2143125"/>
          </a:xfrm>
          <a:prstGeom prst="rect">
            <a:avLst/>
          </a:prstGeom>
        </p:spPr>
      </p:pic>
      <p:pic>
        <p:nvPicPr>
          <p:cNvPr id="6" name="Picture 5" descr="tariff - shi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5105400"/>
            <a:ext cx="4834635" cy="1453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Quota</a:t>
            </a:r>
            <a:r>
              <a:rPr lang="en-US" dirty="0" smtClean="0"/>
              <a:t> – a </a:t>
            </a:r>
            <a:r>
              <a:rPr lang="en-US" b="1" dirty="0" smtClean="0"/>
              <a:t>limit</a:t>
            </a:r>
            <a:r>
              <a:rPr lang="en-US" dirty="0" smtClean="0"/>
              <a:t> placed on the number of imports that may enter a country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Trade Barriers</a:t>
            </a:r>
            <a:endParaRPr lang="en-US" dirty="0"/>
          </a:p>
        </p:txBody>
      </p:sp>
      <p:pic>
        <p:nvPicPr>
          <p:cNvPr id="5" name="Picture 4" descr="quota - #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4332" y="2209801"/>
            <a:ext cx="1761067" cy="2057400"/>
          </a:xfrm>
          <a:prstGeom prst="rect">
            <a:avLst/>
          </a:prstGeom>
        </p:spPr>
      </p:pic>
      <p:pic>
        <p:nvPicPr>
          <p:cNvPr id="6" name="Picture 5" descr="quota - cart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8495" y="2514600"/>
            <a:ext cx="3538923" cy="3886200"/>
          </a:xfrm>
          <a:prstGeom prst="rect">
            <a:avLst/>
          </a:prstGeom>
        </p:spPr>
      </p:pic>
      <p:pic>
        <p:nvPicPr>
          <p:cNvPr id="7" name="Picture 6" descr="quota - 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971800"/>
            <a:ext cx="2362200" cy="193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Embargo</a:t>
            </a:r>
            <a:r>
              <a:rPr lang="en-US" dirty="0" smtClean="0"/>
              <a:t> – a </a:t>
            </a:r>
            <a:r>
              <a:rPr lang="en-US" b="1" dirty="0" smtClean="0"/>
              <a:t>government order to stop trade </a:t>
            </a:r>
            <a:r>
              <a:rPr lang="en-US" dirty="0" smtClean="0"/>
              <a:t>with another country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Trade Barriers</a:t>
            </a:r>
            <a:endParaRPr lang="en-US" dirty="0"/>
          </a:p>
        </p:txBody>
      </p:sp>
      <p:pic>
        <p:nvPicPr>
          <p:cNvPr id="4" name="Picture 3" descr="embargo - no tra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2590800"/>
            <a:ext cx="2619375" cy="2286000"/>
          </a:xfrm>
          <a:prstGeom prst="rect">
            <a:avLst/>
          </a:prstGeom>
        </p:spPr>
      </p:pic>
      <p:pic>
        <p:nvPicPr>
          <p:cNvPr id="5" name="Picture 4" descr="embargo - Uncle S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362200"/>
            <a:ext cx="5257800" cy="3498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area where there are </a:t>
            </a:r>
            <a:r>
              <a:rPr lang="en-US" b="1" u="sng" dirty="0" smtClean="0"/>
              <a:t>NO tariffs </a:t>
            </a:r>
            <a:r>
              <a:rPr lang="en-US" dirty="0" smtClean="0"/>
              <a:t>between the countries in the zone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European Union</a:t>
            </a:r>
            <a:r>
              <a:rPr lang="en-US" dirty="0" smtClean="0"/>
              <a:t> is an example of a Free Trade Zone.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 Trade Zone</a:t>
            </a:r>
            <a:endParaRPr lang="en-US" dirty="0"/>
          </a:p>
        </p:txBody>
      </p:sp>
      <p:pic>
        <p:nvPicPr>
          <p:cNvPr id="4" name="Picture 3" descr="free trade zone - hands sha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733800"/>
            <a:ext cx="2857500" cy="1600200"/>
          </a:xfrm>
          <a:prstGeom prst="rect">
            <a:avLst/>
          </a:prstGeom>
        </p:spPr>
      </p:pic>
      <p:pic>
        <p:nvPicPr>
          <p:cNvPr id="5" name="Picture 4" descr="free trade zone - trading free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971800"/>
            <a:ext cx="35814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27 countries in Europe that work together to be a more powerful force in the world.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When together, they have more people, more$, and more land area. (This helps smaller European countries be more powerful.)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Union (E.U.)</a:t>
            </a:r>
            <a:endParaRPr lang="en-US" dirty="0"/>
          </a:p>
        </p:txBody>
      </p:sp>
      <p:pic>
        <p:nvPicPr>
          <p:cNvPr id="4" name="Picture 3" descr="European Union - fla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4343400"/>
            <a:ext cx="3124200" cy="2117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uropean Union - M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324917"/>
            <a:ext cx="7391400" cy="597225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money</a:t>
            </a:r>
            <a:r>
              <a:rPr lang="en-US" dirty="0" smtClean="0"/>
              <a:t> people use to make trade easier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U.S.A.</a:t>
            </a:r>
            <a:r>
              <a:rPr lang="en-US" dirty="0" smtClean="0"/>
              <a:t> – U.S. Dollars  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Russia</a:t>
            </a:r>
            <a:r>
              <a:rPr lang="en-US" dirty="0" smtClean="0"/>
              <a:t> – Rubles  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Much of Europe </a:t>
            </a:r>
            <a:r>
              <a:rPr lang="en-US" dirty="0" smtClean="0"/>
              <a:t>– Euro 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Currency</a:t>
            </a:r>
            <a:endParaRPr lang="en-US" dirty="0"/>
          </a:p>
        </p:txBody>
      </p:sp>
      <p:pic>
        <p:nvPicPr>
          <p:cNvPr id="4" name="Picture 3" descr="doll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905000"/>
            <a:ext cx="2562225" cy="1112051"/>
          </a:xfrm>
          <a:prstGeom prst="rect">
            <a:avLst/>
          </a:prstGeom>
        </p:spPr>
      </p:pic>
      <p:pic>
        <p:nvPicPr>
          <p:cNvPr id="5" name="Picture 4" descr="Russian rub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3124200"/>
            <a:ext cx="2343150" cy="1333500"/>
          </a:xfrm>
          <a:prstGeom prst="rect">
            <a:avLst/>
          </a:prstGeom>
        </p:spPr>
      </p:pic>
      <p:pic>
        <p:nvPicPr>
          <p:cNvPr id="6" name="Picture 5" descr="eur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4953000"/>
            <a:ext cx="2762250" cy="165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stuff, or people, that are necessary for businesses</a:t>
            </a:r>
          </a:p>
          <a:p>
            <a:r>
              <a:rPr lang="en-US" b="1" u="sng" dirty="0" smtClean="0"/>
              <a:t>Human Capital </a:t>
            </a:r>
            <a:r>
              <a:rPr lang="en-US" dirty="0" smtClean="0"/>
              <a:t>– workers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Physical Capital </a:t>
            </a:r>
            <a:r>
              <a:rPr lang="en-US" dirty="0" smtClean="0"/>
              <a:t>- supplies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Capital</a:t>
            </a:r>
            <a:endParaRPr lang="en-US" dirty="0"/>
          </a:p>
        </p:txBody>
      </p:sp>
      <p:pic>
        <p:nvPicPr>
          <p:cNvPr id="4" name="Picture 3" descr="human capi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2057400"/>
            <a:ext cx="2047875" cy="1405553"/>
          </a:xfrm>
          <a:prstGeom prst="rect">
            <a:avLst/>
          </a:prstGeom>
        </p:spPr>
      </p:pic>
      <p:pic>
        <p:nvPicPr>
          <p:cNvPr id="5" name="Picture 4" descr="physical capital - mon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4267200"/>
            <a:ext cx="1581150" cy="2028344"/>
          </a:xfrm>
          <a:prstGeom prst="rect">
            <a:avLst/>
          </a:prstGeom>
        </p:spPr>
      </p:pic>
      <p:pic>
        <p:nvPicPr>
          <p:cNvPr id="6" name="Picture 5" descr="physical capital - bull doz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4191000"/>
            <a:ext cx="2314575" cy="1971675"/>
          </a:xfrm>
          <a:prstGeom prst="rect">
            <a:avLst/>
          </a:prstGeom>
        </p:spPr>
      </p:pic>
      <p:pic>
        <p:nvPicPr>
          <p:cNvPr id="7" name="Picture 6" descr="physical capital - build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4495800"/>
            <a:ext cx="3079669" cy="172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total</a:t>
            </a:r>
            <a:r>
              <a:rPr lang="en-US" dirty="0" smtClean="0"/>
              <a:t> of all the goods and services produced in a country in one year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Gross Domestic Product (GDP)</a:t>
            </a:r>
            <a:endParaRPr lang="en-US" dirty="0"/>
          </a:p>
        </p:txBody>
      </p:sp>
      <p:pic>
        <p:nvPicPr>
          <p:cNvPr id="4" name="Picture 3" descr="GDP - 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3896499" cy="3010236"/>
          </a:xfrm>
          <a:prstGeom prst="rect">
            <a:avLst/>
          </a:prstGeom>
        </p:spPr>
      </p:pic>
      <p:pic>
        <p:nvPicPr>
          <p:cNvPr id="5" name="Picture 4" descr="GDP - pie ch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514600"/>
            <a:ext cx="4686621" cy="3824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Without natural resources, countries must import what they need from other countries.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Natural Resources</a:t>
            </a:r>
            <a:endParaRPr lang="en-US" dirty="0"/>
          </a:p>
        </p:txBody>
      </p:sp>
      <p:pic>
        <p:nvPicPr>
          <p:cNvPr id="4" name="Picture 3" descr="natural resour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219200"/>
            <a:ext cx="5638800" cy="334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Who is the Head of Government in the United Kingdom, Germany, Russia and Australia?</a:t>
            </a:r>
          </a:p>
          <a:p>
            <a:r>
              <a:rPr lang="en-US" dirty="0" smtClean="0"/>
              <a:t>2. Who is the Head of State in the United Kingdom, </a:t>
            </a:r>
            <a:r>
              <a:rPr lang="en-US" dirty="0"/>
              <a:t>Germany, Russia and Australia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What is a mixed, market, command and traditional economy?</a:t>
            </a:r>
          </a:p>
          <a:p>
            <a:r>
              <a:rPr lang="en-US" dirty="0" smtClean="0"/>
              <a:t>4. What are human and physical capital?</a:t>
            </a:r>
          </a:p>
          <a:p>
            <a:r>
              <a:rPr lang="en-US" dirty="0" smtClean="0"/>
              <a:t>5. Name the parliaments of the UK, Germany, Russia and Australia?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Study Guides, Answer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10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someone who risks his/her own money and time to create a business to make a profit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Entrepreneur</a:t>
            </a:r>
            <a:endParaRPr lang="en-US" dirty="0"/>
          </a:p>
        </p:txBody>
      </p:sp>
      <p:pic>
        <p:nvPicPr>
          <p:cNvPr id="4" name="Picture 3" descr="entrepreneur - think like 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743200"/>
            <a:ext cx="2495550" cy="1828800"/>
          </a:xfrm>
          <a:prstGeom prst="rect">
            <a:avLst/>
          </a:prstGeom>
        </p:spPr>
      </p:pic>
      <p:pic>
        <p:nvPicPr>
          <p:cNvPr id="5" name="Picture 4" descr="entrepreneur - thing your idea will change the wor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276600"/>
            <a:ext cx="3467205" cy="2743200"/>
          </a:xfrm>
          <a:prstGeom prst="rect">
            <a:avLst/>
          </a:prstGeom>
        </p:spPr>
      </p:pic>
      <p:pic>
        <p:nvPicPr>
          <p:cNvPr id="6" name="Picture 5" descr="entrepreneur - be a young...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2438400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economic level of people in a country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HIGH                                 LOW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Standard of Living</a:t>
            </a:r>
            <a:endParaRPr lang="en-US" dirty="0"/>
          </a:p>
        </p:txBody>
      </p:sp>
      <p:pic>
        <p:nvPicPr>
          <p:cNvPr id="4" name="Picture 3" descr="standard of living - hig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438399"/>
            <a:ext cx="3733800" cy="2701347"/>
          </a:xfrm>
          <a:prstGeom prst="rect">
            <a:avLst/>
          </a:prstGeom>
        </p:spPr>
      </p:pic>
      <p:pic>
        <p:nvPicPr>
          <p:cNvPr id="5" name="Picture 4" descr="standard of living - 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184" y="2438400"/>
            <a:ext cx="4039016" cy="2687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percentage of a country’s people who can read and write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Literacy rate affects a country’s standard of living!!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Literacy Rate</a:t>
            </a:r>
            <a:endParaRPr lang="en-US" dirty="0"/>
          </a:p>
        </p:txBody>
      </p:sp>
      <p:pic>
        <p:nvPicPr>
          <p:cNvPr id="4" name="Picture 3" descr="literacy rate - A,B,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976562"/>
            <a:ext cx="2894212" cy="2276475"/>
          </a:xfrm>
          <a:prstGeom prst="rect">
            <a:avLst/>
          </a:prstGeom>
        </p:spPr>
      </p:pic>
      <p:pic>
        <p:nvPicPr>
          <p:cNvPr id="5" name="Picture 4" descr="literacy rate - penc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2971800"/>
            <a:ext cx="2466975" cy="1847850"/>
          </a:xfrm>
          <a:prstGeom prst="rect">
            <a:avLst/>
          </a:prstGeom>
        </p:spPr>
      </p:pic>
      <p:pic>
        <p:nvPicPr>
          <p:cNvPr id="6" name="Picture 5" descr="literacy rate - read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2286000"/>
            <a:ext cx="2286000" cy="1828800"/>
          </a:xfrm>
          <a:prstGeom prst="rect">
            <a:avLst/>
          </a:prstGeom>
        </p:spPr>
      </p:pic>
      <p:pic>
        <p:nvPicPr>
          <p:cNvPr id="7" name="Picture 6" descr="literacy rate - %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228600"/>
            <a:ext cx="1219200" cy="1257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Prime Minister, President, Prime Minister</a:t>
            </a:r>
          </a:p>
          <a:p>
            <a:r>
              <a:rPr lang="en-US" dirty="0" smtClean="0"/>
              <a:t>2. Monarch, Chancellor, Premier, Monarch/Governor General</a:t>
            </a:r>
          </a:p>
          <a:p>
            <a:r>
              <a:rPr lang="en-US" dirty="0" smtClean="0"/>
              <a:t>3. Mixed-Mixture of Command and Market (people can own business; but government makes rules); Market-people own businesses without government </a:t>
            </a:r>
            <a:r>
              <a:rPr lang="en-US" dirty="0" err="1" smtClean="0"/>
              <a:t>involment</a:t>
            </a:r>
            <a:r>
              <a:rPr lang="en-US" dirty="0" smtClean="0"/>
              <a:t>; Traditional-following customs and traditions. </a:t>
            </a:r>
            <a:br>
              <a:rPr lang="en-US" dirty="0" smtClean="0"/>
            </a:br>
            <a:r>
              <a:rPr lang="en-US" dirty="0" smtClean="0"/>
              <a:t>Command-government controlled economy</a:t>
            </a:r>
          </a:p>
          <a:p>
            <a:r>
              <a:rPr lang="en-US" dirty="0" smtClean="0"/>
              <a:t>4. Human Cap-Education and Training; Physical Cap- Machines</a:t>
            </a:r>
          </a:p>
          <a:p>
            <a:r>
              <a:rPr lang="en-US" dirty="0" smtClean="0"/>
              <a:t>5. UK-Parliament (legislative); Bundestag and </a:t>
            </a:r>
            <a:r>
              <a:rPr lang="en-US" dirty="0" err="1" smtClean="0"/>
              <a:t>Bundesrat</a:t>
            </a:r>
            <a:r>
              <a:rPr lang="en-US" dirty="0" smtClean="0"/>
              <a:t>; Federal Assembly. Parliament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9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1. </a:t>
            </a:r>
            <a:r>
              <a:rPr lang="en-US" sz="3200" b="1" u="sng" dirty="0" smtClean="0"/>
              <a:t>What</a:t>
            </a:r>
            <a:r>
              <a:rPr lang="en-US" sz="3200" dirty="0" smtClean="0"/>
              <a:t> to produce?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2. </a:t>
            </a:r>
            <a:r>
              <a:rPr lang="en-US" sz="3200" b="1" u="sng" dirty="0" smtClean="0"/>
              <a:t>How</a:t>
            </a:r>
            <a:r>
              <a:rPr lang="en-US" sz="3200" dirty="0" smtClean="0"/>
              <a:t> to produce?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3. </a:t>
            </a:r>
            <a:r>
              <a:rPr lang="en-US" sz="3200" b="1" u="sng" dirty="0" smtClean="0"/>
              <a:t>For whom</a:t>
            </a:r>
            <a:r>
              <a:rPr lang="en-US" sz="3200" dirty="0" smtClean="0"/>
              <a:t> to produce?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Questions All Economic Systems Must Answer: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u="sng" dirty="0" smtClean="0"/>
              <a:t>Customs and habits of the past </a:t>
            </a:r>
            <a:r>
              <a:rPr lang="en-US" sz="2800" dirty="0" smtClean="0"/>
              <a:t>help people decide what to produce, how to produce, and for whom to produce.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Traditional Economy</a:t>
            </a:r>
            <a:endParaRPr lang="en-US" dirty="0"/>
          </a:p>
        </p:txBody>
      </p:sp>
      <p:pic>
        <p:nvPicPr>
          <p:cNvPr id="4" name="Picture 3" descr="cartoon of traditional econo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124200"/>
            <a:ext cx="1809750" cy="2524125"/>
          </a:xfrm>
          <a:prstGeom prst="rect">
            <a:avLst/>
          </a:prstGeom>
        </p:spPr>
      </p:pic>
      <p:pic>
        <p:nvPicPr>
          <p:cNvPr id="5" name="Picture 4" descr="Am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3200400"/>
            <a:ext cx="1866900" cy="2447925"/>
          </a:xfrm>
          <a:prstGeom prst="rect">
            <a:avLst/>
          </a:prstGeom>
        </p:spPr>
      </p:pic>
      <p:pic>
        <p:nvPicPr>
          <p:cNvPr id="6" name="Picture 5" descr="African im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2971800"/>
            <a:ext cx="3228975" cy="3189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Government planning groups</a:t>
            </a:r>
            <a:r>
              <a:rPr lang="en-US" sz="3600" dirty="0" smtClean="0"/>
              <a:t> make the basic economic decisions.</a:t>
            </a:r>
          </a:p>
          <a:p>
            <a:pPr>
              <a:buNone/>
            </a:pP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Command Economy</a:t>
            </a:r>
            <a:endParaRPr lang="en-US" dirty="0"/>
          </a:p>
        </p:txBody>
      </p:sp>
      <p:pic>
        <p:nvPicPr>
          <p:cNvPr id="4" name="Picture 3" descr="command economy - f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2895600"/>
            <a:ext cx="2143125" cy="2143125"/>
          </a:xfrm>
          <a:prstGeom prst="rect">
            <a:avLst/>
          </a:prstGeom>
        </p:spPr>
      </p:pic>
      <p:pic>
        <p:nvPicPr>
          <p:cNvPr id="5" name="Picture 4" descr="command economy - dicta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971801"/>
            <a:ext cx="2895600" cy="3498240"/>
          </a:xfrm>
          <a:prstGeom prst="rect">
            <a:avLst/>
          </a:prstGeom>
        </p:spPr>
      </p:pic>
      <p:pic>
        <p:nvPicPr>
          <p:cNvPr id="6" name="Picture 5" descr="command economy - soldie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429000"/>
            <a:ext cx="3200400" cy="2416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mand Economy - 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8229600" cy="57300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Economic decisions are guided by changes that occur between </a:t>
            </a:r>
            <a:r>
              <a:rPr lang="en-US" sz="2800" b="1" u="sng" dirty="0" smtClean="0"/>
              <a:t>buyers and sellers </a:t>
            </a:r>
            <a:r>
              <a:rPr lang="en-US" sz="2800" dirty="0" smtClean="0"/>
              <a:t>in the market place.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Market Economy</a:t>
            </a:r>
            <a:endParaRPr lang="en-US" dirty="0"/>
          </a:p>
        </p:txBody>
      </p:sp>
      <p:pic>
        <p:nvPicPr>
          <p:cNvPr id="4" name="Picture 3" descr="market economy - walm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4419600"/>
            <a:ext cx="3946072" cy="2209800"/>
          </a:xfrm>
          <a:prstGeom prst="rect">
            <a:avLst/>
          </a:prstGeom>
        </p:spPr>
      </p:pic>
      <p:pic>
        <p:nvPicPr>
          <p:cNvPr id="5" name="Picture 4" descr="market economy - g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590800"/>
            <a:ext cx="3124200" cy="1743075"/>
          </a:xfrm>
          <a:prstGeom prst="rect">
            <a:avLst/>
          </a:prstGeom>
        </p:spPr>
      </p:pic>
      <p:pic>
        <p:nvPicPr>
          <p:cNvPr id="6" name="Picture 5" descr="market economy - capitalis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895600"/>
            <a:ext cx="3378724" cy="2530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is </a:t>
            </a:r>
            <a:r>
              <a:rPr lang="en-US" b="1" u="sng" dirty="0" smtClean="0"/>
              <a:t>NO PURE COMMAND or MARKET Economy</a:t>
            </a:r>
            <a:r>
              <a:rPr lang="en-US" dirty="0" smtClean="0"/>
              <a:t>!!!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sz="1800" dirty="0" smtClean="0"/>
              <a:t>Cuba</a:t>
            </a:r>
            <a:r>
              <a:rPr lang="en-US" dirty="0" smtClean="0"/>
              <a:t>                         </a:t>
            </a:r>
            <a:r>
              <a:rPr lang="en-US" sz="1800" dirty="0" smtClean="0"/>
              <a:t>Germany   U.K.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Mixed Economy</a:t>
            </a:r>
            <a:endParaRPr lang="en-US" dirty="0"/>
          </a:p>
        </p:txBody>
      </p:sp>
      <p:pic>
        <p:nvPicPr>
          <p:cNvPr id="4" name="Picture 3" descr="economic continu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667000"/>
            <a:ext cx="7010400" cy="20574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600200" y="4191000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562600" y="3810000"/>
            <a:ext cx="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105400" y="41910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5329</TotalTime>
  <Words>485</Words>
  <Application>Microsoft Office PowerPoint</Application>
  <PresentationFormat>On-screen Show (4:3)</PresentationFormat>
  <Paragraphs>99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Calibri</vt:lpstr>
      <vt:lpstr>Lucida Sans Unicode</vt:lpstr>
      <vt:lpstr>Verdana</vt:lpstr>
      <vt:lpstr>Wingdings 2</vt:lpstr>
      <vt:lpstr>Wingdings 3</vt:lpstr>
      <vt:lpstr>Concourse</vt:lpstr>
      <vt:lpstr>Economic Terms</vt:lpstr>
      <vt:lpstr>Using Study Guides, Answer the following:</vt:lpstr>
      <vt:lpstr>PowerPoint Presentation</vt:lpstr>
      <vt:lpstr>Questions All Economic Systems Must Answer:</vt:lpstr>
      <vt:lpstr>Traditional Economy</vt:lpstr>
      <vt:lpstr>Command Economy</vt:lpstr>
      <vt:lpstr>PowerPoint Presentation</vt:lpstr>
      <vt:lpstr>Market Economy</vt:lpstr>
      <vt:lpstr>Mixed Economy</vt:lpstr>
      <vt:lpstr>Trade Barriers</vt:lpstr>
      <vt:lpstr>Trade Barriers</vt:lpstr>
      <vt:lpstr>Trade Barriers</vt:lpstr>
      <vt:lpstr>Free Trade Zone</vt:lpstr>
      <vt:lpstr>European Union (E.U.)</vt:lpstr>
      <vt:lpstr>PowerPoint Presentation</vt:lpstr>
      <vt:lpstr>Currency</vt:lpstr>
      <vt:lpstr>Capital</vt:lpstr>
      <vt:lpstr>Gross Domestic Product (GDP)</vt:lpstr>
      <vt:lpstr>Natural Resources</vt:lpstr>
      <vt:lpstr>Entrepreneur</vt:lpstr>
      <vt:lpstr>Standard of Living</vt:lpstr>
      <vt:lpstr>Literacy Rate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Systems</dc:title>
  <dc:creator>Ken</dc:creator>
  <cp:lastModifiedBy>Nicka Grimes</cp:lastModifiedBy>
  <cp:revision>10</cp:revision>
  <cp:lastPrinted>2015-01-06T22:00:02Z</cp:lastPrinted>
  <dcterms:created xsi:type="dcterms:W3CDTF">2014-11-02T23:04:20Z</dcterms:created>
  <dcterms:modified xsi:type="dcterms:W3CDTF">2015-03-04T20:44:41Z</dcterms:modified>
</cp:coreProperties>
</file>